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 b="def" i="def"/>
      <a:tcStyle>
        <a:tcBdr/>
        <a:fill>
          <a:solidFill>
            <a:srgbClr val="FCE9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  <a:lvl2pPr marL="777875" indent="-333375" algn="ctr">
              <a:spcBef>
                <a:spcPts val="0"/>
              </a:spcBef>
              <a:defRPr i="1" sz="2400"/>
            </a:lvl2pPr>
            <a:lvl3pPr marL="1222375" indent="-333375" algn="ctr">
              <a:spcBef>
                <a:spcPts val="0"/>
              </a:spcBef>
              <a:defRPr i="1" sz="2400"/>
            </a:lvl3pPr>
            <a:lvl4pPr marL="1666875" indent="-333375" algn="ctr">
              <a:spcBef>
                <a:spcPts val="0"/>
              </a:spcBef>
              <a:defRPr i="1" sz="2400"/>
            </a:lvl4pPr>
            <a:lvl5pPr marL="2111375" indent="-333375" algn="ctr">
              <a:spcBef>
                <a:spcPts val="0"/>
              </a:spcBef>
              <a:defRPr i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“Type a quote here.”"/>
          <p:cNvSpPr txBox="1"/>
          <p:nvPr>
            <p:ph type="body" sz="quarter" idx="13"/>
          </p:nvPr>
        </p:nvSpPr>
        <p:spPr>
          <a:xfrm>
            <a:off x="1270000" y="4267112"/>
            <a:ext cx="10464800" cy="60977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2088" y="289098"/>
            <a:ext cx="9753604" cy="650579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2263775" y="613832"/>
            <a:ext cx="12401550" cy="826770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4086225" y="2586564"/>
            <a:ext cx="9429750" cy="62865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502400" y="889000"/>
            <a:ext cx="5867400" cy="39116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tif"/><Relationship Id="rId3" Type="http://schemas.openxmlformats.org/officeDocument/2006/relationships/image" Target="../media/image14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gif"/><Relationship Id="rId3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gif"/><Relationship Id="rId3" Type="http://schemas.openxmlformats.org/officeDocument/2006/relationships/image" Target="../media/image4.tif"/><Relationship Id="rId4" Type="http://schemas.openxmlformats.org/officeDocument/2006/relationships/image" Target="../media/image5.tif"/><Relationship Id="rId5" Type="http://schemas.openxmlformats.org/officeDocument/2006/relationships/image" Target="../media/image6.tif"/><Relationship Id="rId6" Type="http://schemas.openxmlformats.org/officeDocument/2006/relationships/image" Target="../media/image7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g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gif"/><Relationship Id="rId3" Type="http://schemas.openxmlformats.org/officeDocument/2006/relationships/image" Target="../media/image5.gif"/><Relationship Id="rId4" Type="http://schemas.openxmlformats.org/officeDocument/2006/relationships/image" Target="../media/image6.g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gif"/><Relationship Id="rId3" Type="http://schemas.openxmlformats.org/officeDocument/2006/relationships/image" Target="../media/image5.g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onvolution Neural Network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6880"/>
            </a:lvl1pPr>
          </a:lstStyle>
          <a:p>
            <a:pPr/>
            <a:r>
              <a:t>Understanding Convolution Neural Network</a:t>
            </a:r>
          </a:p>
        </p:txBody>
      </p:sp>
      <p:sp>
        <p:nvSpPr>
          <p:cNvPr id="120" name="- Pramod Divakarmurthy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- Pramod Divakarmurthy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Activation Fun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Activation Function</a:t>
            </a:r>
          </a:p>
        </p:txBody>
      </p:sp>
      <p:pic>
        <p:nvPicPr>
          <p:cNvPr id="1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3918" y="3311499"/>
            <a:ext cx="10336964" cy="46688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tacking Convolution Lay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Stacking Convolution Layers</a:t>
            </a: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0800" y="4387007"/>
            <a:ext cx="11267862" cy="4047181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ConvNet is a sequence of convolutional layer, interspersed with activation function"/>
          <p:cNvSpPr txBox="1"/>
          <p:nvPr/>
        </p:nvSpPr>
        <p:spPr>
          <a:xfrm>
            <a:off x="797306" y="2749582"/>
            <a:ext cx="1141018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ConvNet is a sequence of convolutional layer, interspersed with activation function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3. Pooling Lay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3. Pooling Layer</a:t>
            </a:r>
          </a:p>
        </p:txBody>
      </p:sp>
      <p:pic>
        <p:nvPicPr>
          <p:cNvPr id="180" name="1_KQIEqhxzICU7thjaQBfPBQ.jpeg" descr="1_KQIEqhxzICU7thjaQBfPBQ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7800" y="3901016"/>
            <a:ext cx="7569200" cy="5575303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To progressively reduce the spatial size (downsampling) of the Convolved Feature…"/>
          <p:cNvSpPr txBox="1"/>
          <p:nvPr/>
        </p:nvSpPr>
        <p:spPr>
          <a:xfrm>
            <a:off x="943595" y="2025737"/>
            <a:ext cx="11490722" cy="1807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28600" indent="-228600" algn="l" defTabSz="457200">
              <a:lnSpc>
                <a:spcPts val="4600"/>
              </a:lnSpc>
              <a:buSzPct val="100000"/>
              <a:buChar char="•"/>
              <a:defRPr>
                <a:ln w="3175" cap="flat">
                  <a:solidFill>
                    <a:srgbClr val="6D6D6D"/>
                  </a:solidFill>
                  <a:prstDash val="solid"/>
                  <a:miter lim="400000"/>
                </a:ln>
              </a:defRPr>
            </a:pPr>
            <a:r>
              <a:t>To progressively reduce the spatial size (downsampling) of the Convolved Feature</a:t>
            </a:r>
          </a:p>
          <a:p>
            <a:pPr marL="228600" indent="-228600" algn="l" defTabSz="457200">
              <a:lnSpc>
                <a:spcPts val="4600"/>
              </a:lnSpc>
              <a:buSzPct val="100000"/>
              <a:buChar char="•"/>
              <a:defRPr>
                <a:ln w="3175" cap="flat">
                  <a:solidFill>
                    <a:srgbClr val="6D6D6D"/>
                  </a:solidFill>
                  <a:prstDash val="solid"/>
                  <a:miter lim="400000"/>
                </a:ln>
              </a:defRPr>
            </a:pPr>
            <a:r>
              <a:t>Reduces the number of parameters and computational power</a:t>
            </a:r>
          </a:p>
          <a:p>
            <a:pPr marL="228600" indent="-228600" algn="l" defTabSz="457200">
              <a:lnSpc>
                <a:spcPts val="4600"/>
              </a:lnSpc>
              <a:buSzPct val="100000"/>
              <a:buChar char="•"/>
              <a:defRPr b="1">
                <a:ln w="3175" cap="flat">
                  <a:solidFill>
                    <a:srgbClr val="6D6D6D"/>
                  </a:solidFill>
                  <a:prstDash val="solid"/>
                  <a:miter lim="400000"/>
                </a:ln>
              </a:defRPr>
            </a:pPr>
            <a:r>
              <a:t>Extracting dominant features</a:t>
            </a:r>
            <a:r>
              <a:rPr b="0"/>
              <a:t> which are rotational and positional invariant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4. Fully Connected Layer (FC Layer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8254">
              <a:defRPr sz="5200"/>
            </a:lvl1pPr>
          </a:lstStyle>
          <a:p>
            <a:pPr/>
            <a:r>
              <a:t>4. Fully Connected Layer (FC Layer)</a:t>
            </a:r>
          </a:p>
        </p:txBody>
      </p:sp>
      <p:pic>
        <p:nvPicPr>
          <p:cNvPr id="1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00" y="2802464"/>
            <a:ext cx="11099801" cy="48616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NN Sequence To Classify Handwritten Digi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CNN Sequence To Classify Handwritten Digits</a:t>
            </a:r>
          </a:p>
        </p:txBody>
      </p:sp>
      <p:pic>
        <p:nvPicPr>
          <p:cNvPr id="1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8612" y="3004124"/>
            <a:ext cx="10807576" cy="57850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Visualizing Filters &amp; Feature Maps"/>
          <p:cNvSpPr txBox="1"/>
          <p:nvPr>
            <p:ph type="title"/>
          </p:nvPr>
        </p:nvSpPr>
        <p:spPr>
          <a:xfrm>
            <a:off x="952500" y="253998"/>
            <a:ext cx="11099800" cy="1239379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pPr/>
            <a:r>
              <a:t>Visualizing Filters &amp; Feature Maps</a:t>
            </a:r>
          </a:p>
        </p:txBody>
      </p:sp>
      <p:pic>
        <p:nvPicPr>
          <p:cNvPr id="1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" y="1686512"/>
            <a:ext cx="13004805" cy="37641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52013" y="5643755"/>
            <a:ext cx="7205082" cy="41479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opular Architec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Popular Architectures</a:t>
            </a:r>
          </a:p>
        </p:txBody>
      </p:sp>
      <p:pic>
        <p:nvPicPr>
          <p:cNvPr id="1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8902" y="2176727"/>
            <a:ext cx="10226996" cy="71273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raditional Neural Network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300"/>
            </a:pPr>
            <a:r>
              <a:t>Traditional Neural Network </a:t>
            </a:r>
          </a:p>
          <a:p>
            <a:pPr>
              <a:defRPr sz="4300"/>
            </a:pPr>
            <a:r>
              <a:t>Vs </a:t>
            </a:r>
          </a:p>
          <a:p>
            <a:pPr>
              <a:defRPr sz="4300"/>
            </a:pPr>
            <a:r>
              <a:t>Convolution Neural Network</a:t>
            </a:r>
          </a:p>
        </p:txBody>
      </p:sp>
      <p:pic>
        <p:nvPicPr>
          <p:cNvPr id="1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8014" y="3282950"/>
            <a:ext cx="11417304" cy="4610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5860" y="3930058"/>
            <a:ext cx="5593204" cy="26385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NN And Lay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CNN And Layers</a:t>
            </a:r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0895" y="3540085"/>
            <a:ext cx="11203010" cy="44006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1. Input Layer - An Image is a matrix of pixel valu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300"/>
            </a:lvl1pPr>
          </a:lstStyle>
          <a:p>
            <a:pPr/>
            <a:r>
              <a:t>1. Input Layer - An Image is a matrix of pixel values</a:t>
            </a:r>
          </a:p>
        </p:txBody>
      </p:sp>
      <p:pic>
        <p:nvPicPr>
          <p:cNvPr id="130" name="8-gif.gif" descr="8-gif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0532" y="2969683"/>
            <a:ext cx="4876804" cy="4864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1_15yDvGKV47a0nkf5qLKOOQ.png" descr="1_15yDvGKV47a0nkf5qLKOOQ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48966" y="3119912"/>
            <a:ext cx="6275009" cy="4563645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GrayScale"/>
          <p:cNvSpPr txBox="1"/>
          <p:nvPr/>
        </p:nvSpPr>
        <p:spPr>
          <a:xfrm>
            <a:off x="2299459" y="8390465"/>
            <a:ext cx="1598677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GrayScale</a:t>
            </a:r>
          </a:p>
        </p:txBody>
      </p:sp>
      <p:sp>
        <p:nvSpPr>
          <p:cNvPr id="133" name="RGB"/>
          <p:cNvSpPr txBox="1"/>
          <p:nvPr/>
        </p:nvSpPr>
        <p:spPr>
          <a:xfrm>
            <a:off x="8694587" y="8390465"/>
            <a:ext cx="78028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RGB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2. Convolution Layer — Conv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5100"/>
            </a:lvl1pPr>
          </a:lstStyle>
          <a:p>
            <a:pPr/>
            <a:r>
              <a:t>2. Convolution Layer — Convolution</a:t>
            </a:r>
          </a:p>
        </p:txBody>
      </p:sp>
      <p:pic>
        <p:nvPicPr>
          <p:cNvPr id="136" name="1_GcI7G-JLAQiEoCON7xFbhg.gif" descr="1_GcI7G-JLAQiEoCON7xFbhg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05163" y="4476036"/>
            <a:ext cx="6069406" cy="44308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4700" y="5223705"/>
            <a:ext cx="2599841" cy="23541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00052" y="5594350"/>
            <a:ext cx="1879603" cy="1612900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="/>
          <p:cNvSpPr txBox="1"/>
          <p:nvPr/>
        </p:nvSpPr>
        <p:spPr>
          <a:xfrm>
            <a:off x="6533301" y="5960907"/>
            <a:ext cx="480061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8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=</a:t>
            </a:r>
          </a:p>
        </p:txBody>
      </p:sp>
      <p:sp>
        <p:nvSpPr>
          <p:cNvPr id="140" name="*"/>
          <p:cNvSpPr txBox="1"/>
          <p:nvPr/>
        </p:nvSpPr>
        <p:spPr>
          <a:xfrm>
            <a:off x="3606091" y="6126007"/>
            <a:ext cx="362408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8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*</a:t>
            </a:r>
          </a:p>
        </p:txBody>
      </p:sp>
      <p:pic>
        <p:nvPicPr>
          <p:cNvPr id="14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80778" y="7971366"/>
            <a:ext cx="1187685" cy="510708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Kernel/Filter (K)"/>
          <p:cNvSpPr txBox="1"/>
          <p:nvPr/>
        </p:nvSpPr>
        <p:spPr>
          <a:xfrm>
            <a:off x="3804415" y="7841908"/>
            <a:ext cx="2670871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700"/>
              </a:lnSpc>
              <a:defRPr sz="2800">
                <a:ln w="3175" cap="flat">
                  <a:solidFill>
                    <a:srgbClr val="000000">
                      <a:alpha val="84313"/>
                    </a:srgbClr>
                  </a:solidFill>
                  <a:prstDash val="solid"/>
                  <a:miter lim="400000"/>
                </a:ln>
                <a:solidFill>
                  <a:srgbClr val="000000">
                    <a:alpha val="84313"/>
                  </a:srgbClr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Kernel/Filter (K)</a:t>
            </a:r>
          </a:p>
        </p:txBody>
      </p:sp>
      <p:pic>
        <p:nvPicPr>
          <p:cNvPr id="14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164139" y="1686658"/>
            <a:ext cx="6676522" cy="29104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onvolution Operation on a MxNx3 image matrix with a 3x3x3 Kern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pPr/>
            <a:r>
              <a:t>Convolution Operation on a MxNx3 image matrix with a 3x3x3 Kernel</a:t>
            </a:r>
          </a:p>
        </p:txBody>
      </p:sp>
      <p:pic>
        <p:nvPicPr>
          <p:cNvPr id="146" name="1_ciDgQEjViWLnCbmX-EeSrA.gif" descr="1_ciDgQEjViWLnCbmX-EeSrA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499" y="2618581"/>
            <a:ext cx="11099801" cy="62436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add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Padding</a:t>
            </a:r>
          </a:p>
        </p:txBody>
      </p:sp>
      <p:pic>
        <p:nvPicPr>
          <p:cNvPr id="149" name="full_padding_no_strides.gif" descr="full_padding_no_strides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1818" y="4156283"/>
            <a:ext cx="3683323" cy="4286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1_nYf_cUIHFEWU1JXGwnz-Ig.gif" descr="1_nYf_cUIHFEWU1JXGwnz-Ig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90262" y="4205873"/>
            <a:ext cx="3683323" cy="4186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03c1f6ce34af21f30fa91f00d5ba1899dfdcd411_validpadding.gif" descr="03c1f6ce34af21f30fa91f00d5ba1899dfdcd411_validpadding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48705" y="4366385"/>
            <a:ext cx="3400909" cy="3865842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Full Padding"/>
          <p:cNvSpPr txBox="1"/>
          <p:nvPr/>
        </p:nvSpPr>
        <p:spPr>
          <a:xfrm>
            <a:off x="1916407" y="3545603"/>
            <a:ext cx="1914145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Full Padding</a:t>
            </a:r>
          </a:p>
        </p:txBody>
      </p:sp>
      <p:sp>
        <p:nvSpPr>
          <p:cNvPr id="153" name="Same Padding"/>
          <p:cNvSpPr txBox="1"/>
          <p:nvPr/>
        </p:nvSpPr>
        <p:spPr>
          <a:xfrm>
            <a:off x="5707954" y="3545603"/>
            <a:ext cx="221925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Same Padding</a:t>
            </a:r>
          </a:p>
        </p:txBody>
      </p:sp>
      <p:sp>
        <p:nvSpPr>
          <p:cNvPr id="154" name="Valid Padding"/>
          <p:cNvSpPr txBox="1"/>
          <p:nvPr/>
        </p:nvSpPr>
        <p:spPr>
          <a:xfrm>
            <a:off x="9804610" y="3545603"/>
            <a:ext cx="208910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Valid Padding</a:t>
            </a:r>
          </a:p>
        </p:txBody>
      </p:sp>
      <p:sp>
        <p:nvSpPr>
          <p:cNvPr id="155" name="Output size…"/>
          <p:cNvSpPr txBox="1"/>
          <p:nvPr/>
        </p:nvSpPr>
        <p:spPr>
          <a:xfrm>
            <a:off x="5896626" y="8274294"/>
            <a:ext cx="1841907" cy="1197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t>Output size </a:t>
            </a:r>
          </a:p>
          <a:p>
            <a:pPr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t>== </a:t>
            </a:r>
          </a:p>
          <a:p>
            <a:pPr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t>Image size</a:t>
            </a:r>
          </a:p>
        </p:txBody>
      </p:sp>
      <p:sp>
        <p:nvSpPr>
          <p:cNvPr id="156" name="Output size…"/>
          <p:cNvSpPr txBox="1"/>
          <p:nvPr/>
        </p:nvSpPr>
        <p:spPr>
          <a:xfrm>
            <a:off x="1417930" y="8274294"/>
            <a:ext cx="2485035" cy="1197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t>Output size </a:t>
            </a:r>
          </a:p>
          <a:p>
            <a:pPr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t>== </a:t>
            </a:r>
          </a:p>
          <a:p>
            <a:pPr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t>(m+k-1) * (m+k-1)</a:t>
            </a:r>
          </a:p>
        </p:txBody>
      </p:sp>
      <p:sp>
        <p:nvSpPr>
          <p:cNvPr id="157" name="Output size…"/>
          <p:cNvSpPr txBox="1"/>
          <p:nvPr/>
        </p:nvSpPr>
        <p:spPr>
          <a:xfrm>
            <a:off x="9649008" y="8274294"/>
            <a:ext cx="2400301" cy="1197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t>Output size </a:t>
            </a:r>
          </a:p>
          <a:p>
            <a:pPr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t>== </a:t>
            </a:r>
          </a:p>
          <a:p>
            <a:pPr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t>(m-k+1)* (m-k+1)</a:t>
            </a:r>
          </a:p>
        </p:txBody>
      </p:sp>
      <p:sp>
        <p:nvSpPr>
          <p:cNvPr id="158" name="Pixels in the middle are used more often than pixels on corners and edges…"/>
          <p:cNvSpPr txBox="1"/>
          <p:nvPr/>
        </p:nvSpPr>
        <p:spPr>
          <a:xfrm>
            <a:off x="1597062" y="2013037"/>
            <a:ext cx="10441038" cy="12232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28600" indent="-228600" algn="l" defTabSz="457200">
              <a:lnSpc>
                <a:spcPts val="4600"/>
              </a:lnSpc>
              <a:buSzPct val="100000"/>
              <a:buChar char="•"/>
              <a:defRPr>
                <a:ln w="3175" cap="flat">
                  <a:solidFill>
                    <a:srgbClr val="000000">
                      <a:alpha val="84313"/>
                    </a:srgbClr>
                  </a:solidFill>
                  <a:prstDash val="solid"/>
                  <a:miter lim="400000"/>
                </a:ln>
                <a:solidFill>
                  <a:srgbClr val="000000">
                    <a:alpha val="84313"/>
                  </a:srgbClr>
                </a:solidFill>
              </a:defRPr>
            </a:pPr>
            <a:r>
              <a:t>Pixels in the middle are used more often than pixels on corners and edges</a:t>
            </a:r>
          </a:p>
          <a:p>
            <a:pPr marL="228600" indent="-228600" algn="l" defTabSz="457200">
              <a:lnSpc>
                <a:spcPts val="4600"/>
              </a:lnSpc>
              <a:buSzPct val="100000"/>
              <a:buChar char="•"/>
              <a:defRPr>
                <a:ln w="3175" cap="flat">
                  <a:solidFill>
                    <a:srgbClr val="000000">
                      <a:alpha val="84313"/>
                    </a:srgbClr>
                  </a:solidFill>
                  <a:prstDash val="solid"/>
                  <a:miter lim="400000"/>
                </a:ln>
                <a:solidFill>
                  <a:srgbClr val="000000">
                    <a:alpha val="84313"/>
                  </a:srgbClr>
                </a:solidFill>
              </a:defRPr>
            </a:pPr>
            <a:r>
              <a:t>Information on the borders of images are not preserved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tri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Stride</a:t>
            </a:r>
          </a:p>
        </p:txBody>
      </p:sp>
      <p:pic>
        <p:nvPicPr>
          <p:cNvPr id="161" name="1_1VJDP6qDY9-ExTuQVEOlVg.gif" descr="1_1VJDP6qDY9-ExTuQVEOlVg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15994" y="3556675"/>
            <a:ext cx="5690924" cy="54892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1_nYf_cUIHFEWU1JXGwnz-Ig.gif" descr="1_nYf_cUIHFEWU1JXGwnz-Ig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9222" y="3200014"/>
            <a:ext cx="5184364" cy="5893112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The number of pixels by which we slide our filter matrix over the input matrix…"/>
          <p:cNvSpPr txBox="1"/>
          <p:nvPr/>
        </p:nvSpPr>
        <p:spPr>
          <a:xfrm>
            <a:off x="1206572" y="1809837"/>
            <a:ext cx="10676336" cy="12232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28600" indent="-228600" algn="l" defTabSz="457200">
              <a:lnSpc>
                <a:spcPts val="4600"/>
              </a:lnSpc>
              <a:buSzPct val="100000"/>
              <a:buChar char="•"/>
              <a:defRPr>
                <a:ln w="3175" cap="flat">
                  <a:solidFill>
                    <a:srgbClr val="6D6D6D"/>
                  </a:solidFill>
                  <a:prstDash val="solid"/>
                  <a:miter lim="400000"/>
                </a:ln>
              </a:defRPr>
            </a:pPr>
            <a:r>
              <a:t>The number of pixels by which we slide our filter matrix over the input matrix</a:t>
            </a:r>
          </a:p>
          <a:p>
            <a:pPr marL="228600" indent="-228600" algn="l" defTabSz="457200">
              <a:lnSpc>
                <a:spcPts val="4600"/>
              </a:lnSpc>
              <a:buSzPct val="100000"/>
              <a:buChar char="•"/>
              <a:defRPr>
                <a:ln w="3175" cap="flat">
                  <a:solidFill>
                    <a:srgbClr val="6D6D6D"/>
                  </a:solidFill>
                  <a:prstDash val="solid"/>
                  <a:miter lim="400000"/>
                </a:ln>
              </a:defRPr>
            </a:pPr>
            <a:r>
              <a:t>Having a larger stride will produce smaller feature maps.</a:t>
            </a:r>
          </a:p>
        </p:txBody>
      </p:sp>
      <p:sp>
        <p:nvSpPr>
          <p:cNvPr id="164" name="Stride Length = 1 (Default)"/>
          <p:cNvSpPr txBox="1"/>
          <p:nvPr/>
        </p:nvSpPr>
        <p:spPr>
          <a:xfrm>
            <a:off x="1689310" y="8981202"/>
            <a:ext cx="3904184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Stride Length = 1 (Default)</a:t>
            </a:r>
          </a:p>
        </p:txBody>
      </p:sp>
      <p:sp>
        <p:nvSpPr>
          <p:cNvPr id="165" name="Stride Length = 2"/>
          <p:cNvSpPr txBox="1"/>
          <p:nvPr/>
        </p:nvSpPr>
        <p:spPr>
          <a:xfrm>
            <a:off x="8363922" y="8981202"/>
            <a:ext cx="2595068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Stride Length = 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ize of Activation Ma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Size of Activation Map</a:t>
            </a:r>
          </a:p>
        </p:txBody>
      </p:sp>
      <p:sp>
        <p:nvSpPr>
          <p:cNvPr id="168" name="There is a formula which is used in determining the dimension of the activation maps:…"/>
          <p:cNvSpPr txBox="1"/>
          <p:nvPr/>
        </p:nvSpPr>
        <p:spPr>
          <a:xfrm>
            <a:off x="1382833" y="2203447"/>
            <a:ext cx="10239134" cy="372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100"/>
            </a:pPr>
            <a:r>
              <a:t>There is a formula which is used in determining the dimension of the activation maps:</a:t>
            </a:r>
          </a:p>
          <a:p>
            <a:pPr algn="l" defTabSz="457200">
              <a:defRPr sz="2100"/>
            </a:pPr>
          </a:p>
          <a:p>
            <a:pPr algn="l" defTabSz="457200">
              <a:defRPr sz="2100"/>
            </a:pPr>
          </a:p>
          <a:p>
            <a:pPr defTabSz="457200">
              <a:defRPr b="1" sz="2900"/>
            </a:pPr>
            <a:r>
              <a:t>(N + 2P — F)/ S + 1</a:t>
            </a:r>
          </a:p>
          <a:p>
            <a:pPr algn="l" defTabSz="457200">
              <a:defRPr sz="2100"/>
            </a:pPr>
          </a:p>
          <a:p>
            <a:pPr algn="l" defTabSz="457200">
              <a:defRPr sz="2100"/>
            </a:pPr>
            <a:r>
              <a:t>where </a:t>
            </a:r>
          </a:p>
          <a:p>
            <a:pPr algn="l" defTabSz="457200">
              <a:defRPr sz="2100"/>
            </a:pPr>
            <a:r>
              <a:t>	</a:t>
            </a:r>
          </a:p>
          <a:p>
            <a:pPr marL="457200" indent="-317500" algn="l" defTabSz="457200">
              <a:buSzPct val="145000"/>
              <a:buFont typeface="Helvetica"/>
              <a:buChar char="•"/>
              <a:defRPr sz="2100"/>
            </a:pPr>
            <a:r>
              <a:t>	N = Dimension of image (input) file</a:t>
            </a:r>
          </a:p>
          <a:p>
            <a:pPr marL="457200" indent="-317500" algn="l" defTabSz="457200">
              <a:buSzPct val="145000"/>
              <a:buFont typeface="Helvetica"/>
              <a:buChar char="•"/>
              <a:defRPr sz="2100"/>
            </a:pPr>
            <a:r>
              <a:t>P = Padding</a:t>
            </a:r>
          </a:p>
          <a:p>
            <a:pPr marL="457200" indent="-317500" algn="l" defTabSz="457200">
              <a:buSzPct val="145000"/>
              <a:buFont typeface="Helvetica"/>
              <a:buChar char="•"/>
              <a:defRPr sz="2100"/>
            </a:pPr>
            <a:r>
              <a:t>	F = Dimension of filter</a:t>
            </a:r>
          </a:p>
          <a:p>
            <a:pPr marL="457200" indent="-317500" algn="l" defTabSz="457200">
              <a:buSzPct val="145000"/>
              <a:buFont typeface="Helvetica"/>
              <a:buChar char="•"/>
              <a:defRPr sz="2100"/>
            </a:pPr>
            <a:r>
              <a:t>	S = Stride</a:t>
            </a:r>
          </a:p>
        </p:txBody>
      </p:sp>
      <p:pic>
        <p:nvPicPr>
          <p:cNvPr id="1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6932" y="6642041"/>
            <a:ext cx="4912829" cy="2159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Activation Map Size = (32 + 0 - 5)/1 + 1…"/>
          <p:cNvSpPr txBox="1"/>
          <p:nvPr/>
        </p:nvSpPr>
        <p:spPr>
          <a:xfrm>
            <a:off x="6717927" y="7306863"/>
            <a:ext cx="5732679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latin typeface="+mj-lt"/>
                <a:ea typeface="+mj-ea"/>
                <a:cs typeface="+mj-cs"/>
                <a:sym typeface="Helvetica Neue"/>
              </a:defRPr>
            </a:pPr>
            <a:r>
              <a:t>Activation Map Size = (32 + 0 - 5)/1 + 1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 Neue"/>
              </a:defRPr>
            </a:pPr>
            <a:r>
              <a:t>           = 28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